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6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684" y="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A32BE7-F2A6-45A8-8DD9-5A103F1E7C9D}" type="datetimeFigureOut">
              <a:rPr lang="zh-CN" altLang="en-US"/>
              <a:pPr>
                <a:defRPr/>
              </a:pPr>
              <a:t>2023/6/24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DAAA92-57CE-47F6-B0F8-23BCB56153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3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>
            <a:extLst>
              <a:ext uri="{FF2B5EF4-FFF2-40B4-BE49-F238E27FC236}">
                <a16:creationId xmlns:a16="http://schemas.microsoft.com/office/drawing/2014/main" id="{2B45E644-93AC-4EE0-927B-07974849FB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>
            <a:extLst>
              <a:ext uri="{FF2B5EF4-FFF2-40B4-BE49-F238E27FC236}">
                <a16:creationId xmlns:a16="http://schemas.microsoft.com/office/drawing/2014/main" id="{F37CAC1B-6ED8-4A7E-89DE-EFB567B26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zh-CN" b="1">
                <a:latin typeface="华文宋体" panose="02010600040101010101" pitchFamily="2" charset="-122"/>
                <a:ea typeface="华文宋体" panose="02010600040101010101" pitchFamily="2" charset="-122"/>
              </a:rPr>
              <a:t> ~ </a:t>
            </a:r>
            <a:endParaRPr lang="zh-CN" altLang="en-US"/>
          </a:p>
        </p:txBody>
      </p:sp>
      <p:sp>
        <p:nvSpPr>
          <p:cNvPr id="6148" name="灯片编号占位符 3">
            <a:extLst>
              <a:ext uri="{FF2B5EF4-FFF2-40B4-BE49-F238E27FC236}">
                <a16:creationId xmlns:a16="http://schemas.microsoft.com/office/drawing/2014/main" id="{E8AD6F7E-0E43-4F12-8890-37C6D2CEE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66F7ABD-07CE-41C1-985A-B80E0468921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02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143000" y="2286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23EF207-625F-4208-BE88-96098F7719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700808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8580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64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65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6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7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8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9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0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1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2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3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4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5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6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7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8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79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0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1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2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3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4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5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6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7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8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89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0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1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2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93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grpSp>
        <p:nvGrpSpPr>
          <p:cNvPr id="1027" name="Group 34"/>
          <p:cNvGrpSpPr>
            <a:grpSpLocks/>
          </p:cNvGrpSpPr>
          <p:nvPr/>
        </p:nvGrpSpPr>
        <p:grpSpPr bwMode="auto">
          <a:xfrm>
            <a:off x="0" y="0"/>
            <a:ext cx="685800" cy="6854825"/>
            <a:chOff x="0" y="0"/>
            <a:chExt cx="684" cy="4318"/>
          </a:xfrm>
        </p:grpSpPr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033" name="Group 36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37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5" name="Rectangle 38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6" name="Rectangle 39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7" name="Rectangle 40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8" name="Rectangle 41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9" name="Rectangle 42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0" name="Rectangle 43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1" name="Rectangle 44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2" name="Rectangle 45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3" name="Rectangle 46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4" name="Rectangle 47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5" name="Rectangle 48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6" name="Rectangle 49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7" name="Rectangle 50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8" name="Rectangle 51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9" name="Rectangle 52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0" name="Rectangle 53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1" name="Rectangle 54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2" name="Rectangle 55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3" name="Rectangle 56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4" name="Rectangle 57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5" name="Rectangle 58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6" name="Rectangle 59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7" name="Rectangle 60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8" name="Rectangle 61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9" name="Rectangle 62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0" name="Rectangle 63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8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1" name="Rectangle 64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8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62" name="Rectangle 65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8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9" name="Text Box 67"/>
          <p:cNvSpPr txBox="1">
            <a:spLocks noChangeArrowheads="1"/>
          </p:cNvSpPr>
          <p:nvPr/>
        </p:nvSpPr>
        <p:spPr bwMode="auto">
          <a:xfrm>
            <a:off x="0" y="1143000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kumimoji="1" lang="zh-CN" altLang="zh-CN">
              <a:latin typeface="Times New Roman" pitchFamily="18" charset="0"/>
            </a:endParaRPr>
          </a:p>
        </p:txBody>
      </p:sp>
      <p:sp>
        <p:nvSpPr>
          <p:cNvPr id="1030" name="Text Box 68"/>
          <p:cNvSpPr txBox="1">
            <a:spLocks noChangeArrowheads="1"/>
          </p:cNvSpPr>
          <p:nvPr/>
        </p:nvSpPr>
        <p:spPr bwMode="auto">
          <a:xfrm>
            <a:off x="152400" y="1066800"/>
            <a:ext cx="3810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dirty="0">
                <a:solidFill>
                  <a:srgbClr val="33CCFF"/>
                </a:solidFill>
                <a:latin typeface="Times New Roman" pitchFamily="18" charset="0"/>
                <a:ea typeface="仿宋_GB2312" pitchFamily="49" charset="-122"/>
              </a:rPr>
              <a:t>东南大学专业技术职务晋升成果介绍</a:t>
            </a:r>
            <a:endParaRPr kumimoji="1" lang="en-US" altLang="zh-CN" dirty="0">
              <a:solidFill>
                <a:srgbClr val="33CCFF"/>
              </a:solidFill>
              <a:latin typeface="Times New Roman" pitchFamily="18" charset="0"/>
              <a:ea typeface="仿宋_GB2312" pitchFamily="49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5623398"/>
            <a:ext cx="6565900" cy="64586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kumimoji="0" lang="zh-CN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网络空间安全学院</a:t>
            </a:r>
            <a:br>
              <a:rPr kumimoji="0" lang="zh-CN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</a:br>
            <a:endParaRPr lang="zh-CN" altLang="en-US" sz="3200" b="1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031" y="3140968"/>
            <a:ext cx="208915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kumimoji="0" lang="zh-CN" altLang="en-US" sz="4000" dirty="0">
                <a:solidFill>
                  <a:srgbClr val="FFCC00"/>
                </a:solidFill>
                <a:effectLst/>
                <a:ea typeface="黑体" pitchFamily="2" charset="-122"/>
              </a:rPr>
              <a:t>周强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4063" y="1557338"/>
            <a:ext cx="8389937" cy="6161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400" b="1" dirty="0">
                <a:latin typeface="黑体" pitchFamily="2" charset="-122"/>
                <a:ea typeface="黑体" pitchFamily="2" charset="-122"/>
              </a:rPr>
              <a:t>专业技术岗 副教授 上岗转正</a:t>
            </a:r>
            <a:endParaRPr kumimoji="1" lang="en-US" altLang="zh-CN" sz="34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08361" y="4148336"/>
            <a:ext cx="7127279" cy="64586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kumimoji="0" lang="zh-CN" altLang="en-US" sz="32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研究方向</a:t>
            </a:r>
            <a:r>
              <a:rPr kumimoji="0" lang="zh-CN" altLang="en-US" sz="32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：机器学习与人工智能安全</a:t>
            </a:r>
            <a:br>
              <a:rPr kumimoji="0" lang="zh-CN" altLang="en-US" sz="32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</a:br>
            <a:endParaRPr lang="zh-CN" altLang="en-US" sz="3200" b="1" kern="0" dirty="0">
              <a:solidFill>
                <a:schemeClr val="tx1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extLst>
              <a:ext uri="{FF2B5EF4-FFF2-40B4-BE49-F238E27FC236}">
                <a16:creationId xmlns:a16="http://schemas.microsoft.com/office/drawing/2014/main" id="{A96C2C82-4C4C-4955-B738-69EC766C0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0350"/>
            <a:ext cx="6913562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周强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    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网络空间安全学院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简     历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72A06C4-E642-425B-875B-FC12A73C5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995" y="1804799"/>
            <a:ext cx="8137525" cy="168046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2006.09 ~ 2010.07 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安徽大学，计算机科学与技术专业，  工学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学士学位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  <a:sym typeface="Symbol" panose="05050102010706020507" pitchFamily="18" charset="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2013.01 ~ 2017.05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， 新加坡国立大学，电子与计算机工程专业，博士学位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0EF1443-978C-4EC0-9267-410FD1BD6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7" y="1340768"/>
            <a:ext cx="8137525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教育经历            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C594878-7148-4DDC-9A4A-3FCDC4D61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7" y="4182179"/>
            <a:ext cx="8137525" cy="83099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2017.09 ~ 2020.12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，新加坡南洋理工大学，计算机科学与工程学院，博士后</a:t>
            </a:r>
            <a:endParaRPr kumimoji="1" lang="zh-CN" altLang="en-US" sz="2400" b="1" dirty="0">
              <a:latin typeface="华文宋体" panose="02010600040101010101" pitchFamily="2" charset="-122"/>
              <a:ea typeface="华文宋体" panose="02010600040101010101" pitchFamily="2" charset="-122"/>
              <a:sym typeface="Symbol" panose="05050102010706020507" pitchFamily="18" charset="2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690D590-00E9-426A-9039-F3CDE6664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47" y="3615407"/>
            <a:ext cx="8137525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工作经历            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7A93BB1-1EEE-4A2E-B695-53C523780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7" y="5085183"/>
            <a:ext cx="8137525" cy="83099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2021.01 ~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至今，东南大学，网络空间安全学院，上岗副研究员</a:t>
            </a:r>
            <a:endParaRPr kumimoji="1" lang="zh-CN" altLang="en-US" sz="2400" b="1" dirty="0">
              <a:latin typeface="华文宋体" panose="02010600040101010101" pitchFamily="2" charset="-122"/>
              <a:ea typeface="华文宋体" panose="02010600040101010101" pitchFamily="2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AF2BBAFB-5588-44BB-B039-3E6A5554C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0350"/>
            <a:ext cx="770535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周强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    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网络空间安全学院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	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任现职以来教学工作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B8277D8-A0D5-4595-8F4B-03C342119B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907790"/>
                  </p:ext>
                </p:extLst>
              </p:nvPr>
            </p:nvGraphicFramePr>
            <p:xfrm>
              <a:off x="1342988" y="2780144"/>
              <a:ext cx="7582416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03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422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68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73084">
                      <a:extLst>
                        <a:ext uri="{9D8B030D-6E8A-4147-A177-3AD203B41FA5}">
                          <a16:colId xmlns:a16="http://schemas.microsoft.com/office/drawing/2014/main" val="39674262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学期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授课课程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授课学时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评教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2021</a:t>
                          </a:r>
                          <a:r>
                            <a:rPr lang="zh-CN" altLang="en-US" sz="2000" dirty="0"/>
                            <a:t>暑期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专业阅读与写作（大一）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6/20 = 30%</a:t>
                          </a:r>
                          <a:endParaRPr lang="zh-CN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2022</a:t>
                          </a:r>
                          <a:r>
                            <a:rPr lang="zh-CN" altLang="en-US" sz="2000" dirty="0"/>
                            <a:t>暑期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专业阅读与写作（大一）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4/16 = 25%</a:t>
                          </a:r>
                          <a:endParaRPr lang="zh-CN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2022</a:t>
                          </a:r>
                          <a:r>
                            <a:rPr lang="zh-CN" altLang="en-US" sz="2000" dirty="0"/>
                            <a:t>秋季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最优化理论与技术（大三）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6/37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 16%</a:t>
                          </a:r>
                          <a:endParaRPr lang="zh-CN" altLang="en-US" sz="2000" kern="12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95152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B8277D8-A0D5-4595-8F4B-03C342119B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9907790"/>
                  </p:ext>
                </p:extLst>
              </p:nvPr>
            </p:nvGraphicFramePr>
            <p:xfrm>
              <a:off x="1342988" y="2780144"/>
              <a:ext cx="7582416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103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1422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680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73084">
                      <a:extLst>
                        <a:ext uri="{9D8B030D-6E8A-4147-A177-3AD203B41FA5}">
                          <a16:colId xmlns:a16="http://schemas.microsoft.com/office/drawing/2014/main" val="39674262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学期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授课课程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授课学时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评教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2021</a:t>
                          </a:r>
                          <a:r>
                            <a:rPr lang="zh-CN" altLang="en-US" sz="2000" dirty="0"/>
                            <a:t>暑期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专业阅读与写作（大一）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6/20 = 30%</a:t>
                          </a:r>
                          <a:endParaRPr lang="zh-CN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2022</a:t>
                          </a:r>
                          <a:r>
                            <a:rPr lang="zh-CN" altLang="en-US" sz="2000" dirty="0"/>
                            <a:t>暑期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b="0" i="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专业阅读与写作（大一）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000" dirty="0">
                              <a:solidFill>
                                <a:srgbClr val="FF0000"/>
                              </a:solidFill>
                            </a:rPr>
                            <a:t>4/16 = 25%</a:t>
                          </a:r>
                          <a:endParaRPr lang="zh-CN" altLang="en-US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2022</a:t>
                          </a:r>
                          <a:r>
                            <a:rPr lang="zh-CN" altLang="en-US" sz="2000" dirty="0"/>
                            <a:t>秋季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000" dirty="0"/>
                            <a:t>最优化理论与技术（大三）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000" dirty="0"/>
                            <a:t>48</a:t>
                          </a:r>
                          <a:endParaRPr lang="zh-CN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14876" t="-312308" r="-1653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95152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 Box 4">
            <a:extLst>
              <a:ext uri="{FF2B5EF4-FFF2-40B4-BE49-F238E27FC236}">
                <a16:creationId xmlns:a16="http://schemas.microsoft.com/office/drawing/2014/main" id="{A03C83CA-C6D5-426F-8F7B-8E6B912E7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4653136"/>
            <a:ext cx="8137525" cy="1902059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指导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5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名本科生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完成本科毕业设计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担任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3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名硕士生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导师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担任网络空间安全学院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2021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级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班（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571212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）班主任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担任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4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名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计算机大类本科生导师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5CC835C-8A4D-42B6-8754-473DBAD28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2247255"/>
            <a:ext cx="8137525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教学广受学生好评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CDF5F3B-B058-4CFF-AB82-CE56EC20F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957943"/>
            <a:ext cx="8137525" cy="1200329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任现职以来，授课工作量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共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240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学时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，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年均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120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学时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。其中本科教学共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144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学时，年均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72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学时；研究生教学共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96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学时，年均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  <a:sym typeface="Symbol" panose="05050102010706020507" pitchFamily="18" charset="2"/>
              </a:rPr>
              <a:t>48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  <a:sym typeface="Symbol" panose="05050102010706020507" pitchFamily="18" charset="2"/>
              </a:rPr>
              <a:t>学时。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76E521C-B79A-4A97-9886-694F097E4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0350"/>
            <a:ext cx="799338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周强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    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网络空间安全学院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		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任现职以来科研工作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016BE518-D5D2-452A-BEBE-6943FD93A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15" y="1196752"/>
            <a:ext cx="8137525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任现职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以来作为负责人承担的科研项目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A42A9A3-0A06-4B5F-BA1D-98A548056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15" y="4034915"/>
            <a:ext cx="7993395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实际到账总经费</a:t>
            </a: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30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万，年均到账经费</a:t>
            </a: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万</a:t>
            </a:r>
            <a:endParaRPr lang="en-US" altLang="zh-CN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80F6DB7-6781-4A50-BFAA-28132C8C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2335" y="1763524"/>
            <a:ext cx="7758326" cy="2271391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国家自然科学基金委员会，青年项目</a:t>
            </a:r>
            <a:endParaRPr lang="en-US" altLang="zh-CN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面向异质性数据且通信高效的联邦学习方法研究</a:t>
            </a:r>
            <a:endParaRPr lang="en-US" altLang="zh-CN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en-US" altLang="zh-CN" sz="2400" dirty="0">
                <a:latin typeface="+mj-lt"/>
              </a:rPr>
              <a:t>01/2022-12/2024</a:t>
            </a:r>
            <a:r>
              <a:rPr lang="zh-CN" altLang="en-US" sz="2400" dirty="0">
                <a:latin typeface="+mj-lt"/>
              </a:rPr>
              <a:t>，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30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万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，主持</a:t>
            </a:r>
            <a:r>
              <a:rPr lang="zh-CN" altLang="en-US" sz="2400" dirty="0">
                <a:latin typeface="+mj-lt"/>
              </a:rPr>
              <a:t>（</a:t>
            </a:r>
            <a:r>
              <a:rPr lang="en-US" altLang="zh-CN" sz="2400" dirty="0"/>
              <a:t> 62106045 </a:t>
            </a:r>
            <a:r>
              <a:rPr lang="zh-CN" altLang="en-US" sz="2400" dirty="0">
                <a:latin typeface="+mj-lt"/>
              </a:rPr>
              <a:t>）</a:t>
            </a:r>
            <a:endParaRPr lang="en-US" altLang="zh-CN" sz="2400" dirty="0">
              <a:latin typeface="+mj-lt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江苏省“双创博士”项目，</a:t>
            </a: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15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万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，主持（</a:t>
            </a: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JSSCBS20220185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）</a:t>
            </a:r>
            <a:endParaRPr lang="en-US" altLang="zh-CN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EF9CE2E8-7FB3-4F35-9C4C-315D7855D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15" y="4725144"/>
            <a:ext cx="8137525" cy="1200329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任现职以来以第一作者发表高水平论文</a:t>
            </a: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篇，代表工作发表在</a:t>
            </a:r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机器学习领域</a:t>
            </a:r>
            <a:r>
              <a:rPr lang="en-US" altLang="zh-CN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TOP1</a:t>
            </a:r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国际期刊</a:t>
            </a:r>
            <a:r>
              <a:rPr lang="en-US" altLang="zh-CN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JMLR</a:t>
            </a:r>
            <a:r>
              <a:rPr lang="en-US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目前全校仅有两篇以东南大学为第一署名单位的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JMLR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论文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。</a:t>
            </a:r>
            <a:endParaRPr lang="en-US" altLang="zh-CN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C82CCEF-5369-4202-8CB7-F7B145AD4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0350"/>
            <a:ext cx="799338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姓名</a:t>
            </a:r>
            <a:r>
              <a:rPr lang="en-US" altLang="zh-CN" sz="2400" dirty="0">
                <a:solidFill>
                  <a:srgbClr val="FFCC00"/>
                </a:solidFill>
                <a:latin typeface="Times New Roman" pitchFamily="18" charset="0"/>
              </a:rPr>
              <a:t>    </a:t>
            </a:r>
            <a:r>
              <a:rPr lang="zh-CN" altLang="en-US" sz="2400" dirty="0">
                <a:solidFill>
                  <a:srgbClr val="FFCC00"/>
                </a:solidFill>
                <a:latin typeface="Times New Roman" pitchFamily="18" charset="0"/>
              </a:rPr>
              <a:t>所在单位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其他亮点工作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4F870C2-D12F-4488-8469-B0FE47F1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196752"/>
            <a:ext cx="8137525" cy="4191917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47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年江苏省双创博士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年度考核优秀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342900" indent="-342900">
              <a:spcBef>
                <a:spcPct val="3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积极参与学校和学院公共服务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1085850" lvl="1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参与学校数学强基班和少年班招生面试（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 2021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、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2022 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）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1085850" lvl="1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参与学院研究生招生面试（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2021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、</a:t>
            </a:r>
            <a:r>
              <a:rPr kumimoji="1" lang="en-US" altLang="zh-CN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2022</a:t>
            </a: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）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1085850" lvl="1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参与学院院外导师研究生的预开题评审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1085850" lvl="1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参与学院研究生学术论坛评审和各类奖学金评审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marL="1085850" lvl="1" indent="-342900">
              <a:spcBef>
                <a:spcPct val="30000"/>
              </a:spcBef>
              <a:buFont typeface="Wingdings" panose="05000000000000000000" pitchFamily="2" charset="2"/>
              <a:buChar char="l"/>
            </a:pPr>
            <a:r>
              <a:rPr kumimoji="1" lang="zh-CN" altLang="en-US" sz="2400" b="1" dirty="0">
                <a:latin typeface="华文宋体" panose="02010600040101010101" pitchFamily="2" charset="-122"/>
                <a:ea typeface="华文宋体" panose="02010600040101010101" pitchFamily="2" charset="-122"/>
              </a:rPr>
              <a:t>参与学院期末</a:t>
            </a:r>
            <a:r>
              <a:rPr kumimoji="1" lang="zh-CN" altLang="en-US" sz="2400" b="1">
                <a:latin typeface="华文宋体" panose="02010600040101010101" pitchFamily="2" charset="-122"/>
                <a:ea typeface="华文宋体" panose="02010600040101010101" pitchFamily="2" charset="-122"/>
              </a:rPr>
              <a:t>考试监考</a:t>
            </a:r>
            <a:endParaRPr kumimoji="1" lang="en-US" altLang="zh-CN" sz="2400" b="1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9430919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1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417</Words>
  <Application>Microsoft Office PowerPoint</Application>
  <PresentationFormat>全屏显示(4:3)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仿宋_GB2312</vt:lpstr>
      <vt:lpstr>黑体</vt:lpstr>
      <vt:lpstr>华文宋体</vt:lpstr>
      <vt:lpstr>宋体</vt:lpstr>
      <vt:lpstr>Arial</vt:lpstr>
      <vt:lpstr>Calibri</vt:lpstr>
      <vt:lpstr>Cambria Math</vt:lpstr>
      <vt:lpstr>Symbol</vt:lpstr>
      <vt:lpstr>Times New Roman</vt:lpstr>
      <vt:lpstr>Wingdings</vt:lpstr>
      <vt:lpstr>1</vt:lpstr>
      <vt:lpstr>网络空间安全学院 </vt:lpstr>
      <vt:lpstr>PowerPoint 演示文稿</vt:lpstr>
      <vt:lpstr>PowerPoint 演示文稿</vt:lpstr>
      <vt:lpstr>PowerPoint 演示文稿</vt:lpstr>
      <vt:lpstr>PowerPoint 演示文稿</vt:lpstr>
    </vt:vector>
  </TitlesOfParts>
  <Company>doem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东南大学网安周强</dc:title>
  <dc:creator>nsfc</dc:creator>
  <cp:lastModifiedBy>周强</cp:lastModifiedBy>
  <cp:revision>108</cp:revision>
  <dcterms:created xsi:type="dcterms:W3CDTF">2006-07-18T00:09:42Z</dcterms:created>
  <dcterms:modified xsi:type="dcterms:W3CDTF">2023-06-24T08:26:10Z</dcterms:modified>
</cp:coreProperties>
</file>